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6T11:08:14.705" idx="1">
    <p:pos x="1978" y="40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10" name="Prostokąt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ostokąt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ostokąt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a — symbol zastępczy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CCAE96E-C089-46E2-B00B-E9B69FA3BE44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21" name="Stopka — symbol zastępczy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Numer slajdu — symbol zastępczy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CE57A-9EF6-40D3-AE54-5EACB0FCF8D9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2F1629-0219-4FBD-9502-387E149235D5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3B4D2-AC56-4E03-B584-C7EE294BDCA4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 useBgFill="1">
        <p:nvSpPr>
          <p:cNvPr id="23" name="Prostokąt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ostokąt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ostokąt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Łącznik prosty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1C9E4F4-16A6-4438-87AB-4F5DC3B5A8D3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9E9CAD-0F3C-4A80-BB5E-125D14EA3F8F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AC233-C75A-4ABB-8E66-F95B5065B39F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50CA8E-29E9-4255-834A-5506FCFC9DB9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83F517-6B00-4EBE-BB1E-5A3C870E7B5B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01960BF6-A2FB-4490-B0E1-2EFE4D703CA1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 dirty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68170-BB03-45F9-AA6D-B79E10EA3212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ostokąt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ostokąt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" dirty="0"/>
              <a:t>Kliknij, aby edytować styl wzorca tytułu</a:t>
            </a:r>
            <a:endParaRPr lang="en-US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t>2020-03-16</a:t>
            </a:fld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Zbliżenie logo&#10;&#10;Automatycznie generowany 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10"/>
            <a:ext cx="12191979" cy="6857990"/>
          </a:xfrm>
          <a:prstGeom prst="rect">
            <a:avLst/>
          </a:prstGeom>
        </p:spPr>
      </p:pic>
      <p:sp>
        <p:nvSpPr>
          <p:cNvPr id="82" name="Prostokąt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ostokąt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9"/>
            <a:ext cx="4775075" cy="559656"/>
          </a:xfrm>
        </p:spPr>
        <p:txBody>
          <a:bodyPr rtlCol="0">
            <a:normAutofit fontScale="90000"/>
          </a:bodyPr>
          <a:lstStyle/>
          <a:p>
            <a:r>
              <a:rPr lang="pl-PL" altLang="pl-PL" sz="3100" dirty="0"/>
              <a:t>Cele przedsiębiorstwa</a:t>
            </a:r>
            <a:r>
              <a:rPr lang="pl-PL" altLang="pl-PL" sz="4400" dirty="0"/>
              <a:t>.</a:t>
            </a:r>
            <a:endParaRPr lang="pl" sz="4400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149172"/>
            <a:ext cx="4775075" cy="559656"/>
          </a:xfrm>
        </p:spPr>
        <p:txBody>
          <a:bodyPr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altLang="pl-PL" sz="2000" dirty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Główny</a:t>
            </a:r>
            <a:r>
              <a:rPr lang="pl-PL" altLang="pl-PL" sz="2000" dirty="0">
                <a:latin typeface="Arial Black" panose="020B0A04020102020204" pitchFamily="34" charset="0"/>
              </a:rPr>
              <a:t> cel przedsiębiorstwa.</a:t>
            </a:r>
          </a:p>
          <a:p>
            <a:pPr marL="342900" indent="-342900">
              <a:buFont typeface="+mj-lt"/>
              <a:buAutoNum type="arabicPeriod"/>
            </a:pPr>
            <a:r>
              <a:rPr lang="pl-PL" altLang="pl-PL" sz="2000" dirty="0">
                <a:latin typeface="Arial Black" panose="020B0A04020102020204" pitchFamily="34" charset="0"/>
              </a:rPr>
              <a:t>Rachunek zysków i strat.</a:t>
            </a:r>
          </a:p>
          <a:p>
            <a:pPr marL="342900" indent="-342900">
              <a:buFont typeface="+mj-lt"/>
              <a:buAutoNum type="arabicPeriod"/>
            </a:pPr>
            <a:r>
              <a:rPr lang="pl-PL" altLang="pl-PL" sz="2000" dirty="0">
                <a:latin typeface="Arial Black" panose="020B0A04020102020204" pitchFamily="34" charset="0"/>
              </a:rPr>
              <a:t>Pozostałe cele przedsiębiorstwa.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Powiększenie slajdu 4">
                <a:extLst>
                  <a:ext uri="{FF2B5EF4-FFF2-40B4-BE49-F238E27FC236}">
                    <a16:creationId xmlns:a16="http://schemas.microsoft.com/office/drawing/2014/main" id="{392B01DF-FBEE-429E-88A4-CC726F918D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0528540"/>
                  </p:ext>
                </p:extLst>
              </p:nvPr>
            </p:nvGraphicFramePr>
            <p:xfrm>
              <a:off x="861391" y="427150"/>
              <a:ext cx="3048000" cy="1714500"/>
            </p:xfrm>
            <a:graphic>
              <a:graphicData uri="http://schemas.microsoft.com/office/powerpoint/2016/slidezoom">
                <pslz:sldZm>
                  <pslz:sldZmObj sldId="262" cId="0">
                    <pslz:zmPr id="{D388E9E3-0A49-4E21-A661-C58FDB150258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Powiększenie slajdu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92B01DF-FBEE-429E-88A4-CC726F918D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1391" y="42715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Powiększenie slajdu 7">
                <a:extLst>
                  <a:ext uri="{FF2B5EF4-FFF2-40B4-BE49-F238E27FC236}">
                    <a16:creationId xmlns:a16="http://schemas.microsoft.com/office/drawing/2014/main" id="{68504DB3-03C5-4883-8620-04952507653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907975"/>
                  </p:ext>
                </p:extLst>
              </p:nvPr>
            </p:nvGraphicFramePr>
            <p:xfrm>
              <a:off x="2451652" y="2690904"/>
              <a:ext cx="3048000" cy="1714500"/>
            </p:xfrm>
            <a:graphic>
              <a:graphicData uri="http://schemas.microsoft.com/office/powerpoint/2016/slidezoom">
                <pslz:sldZm>
                  <pslz:sldZmObj sldId="260" cId="0">
                    <pslz:zmPr id="{65E9589A-39E2-4181-84A9-381EFB41A07A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Powiększenie slajdu 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8504DB3-03C5-4883-8620-04952507653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1652" y="269090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Powiększenie slajdu 9">
                <a:extLst>
                  <a:ext uri="{FF2B5EF4-FFF2-40B4-BE49-F238E27FC236}">
                    <a16:creationId xmlns:a16="http://schemas.microsoft.com/office/drawing/2014/main" id="{6022E2AB-DA74-4B09-86F6-860D43C236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90486648"/>
                  </p:ext>
                </p:extLst>
              </p:nvPr>
            </p:nvGraphicFramePr>
            <p:xfrm>
              <a:off x="450574" y="4954658"/>
              <a:ext cx="3048000" cy="1714500"/>
            </p:xfrm>
            <a:graphic>
              <a:graphicData uri="http://schemas.microsoft.com/office/powerpoint/2016/slidezoom">
                <pslz:sldZm>
                  <pslz:sldZmObj sldId="263" cId="0">
                    <pslz:zmPr id="{525E27C5-0916-433C-8859-910E98EDF7B3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Powiększenie slajdu 9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6022E2AB-DA74-4B09-86F6-860D43C236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0574" y="495465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CDFC25-F183-4ED9-B48B-A290E4E24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838200" indent="-838200"/>
            <a:r>
              <a:rPr lang="pl-PL" altLang="pl-PL"/>
              <a:t>1) Główny cel przedsiębiorstwa.</a:t>
            </a:r>
          </a:p>
        </p:txBody>
      </p:sp>
      <p:sp>
        <p:nvSpPr>
          <p:cNvPr id="3075" name="WordArt 3">
            <a:extLst>
              <a:ext uri="{FF2B5EF4-FFF2-40B4-BE49-F238E27FC236}">
                <a16:creationId xmlns:a16="http://schemas.microsoft.com/office/drawing/2014/main" id="{7D1EB98E-5517-4CF4-A9CA-9BA9E965E3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86350" y="2693505"/>
            <a:ext cx="1200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</a:rPr>
              <a:t>ZYSK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D243614-56C2-48B3-A585-0CBDCE4E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1"/>
            <a:ext cx="6324600" cy="161582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Z = P – </a:t>
            </a:r>
            <a:r>
              <a:rPr lang="pl-PL" altLang="pl-PL" dirty="0" err="1"/>
              <a:t>Kc</a:t>
            </a:r>
            <a:endParaRPr lang="pl-PL" altLang="pl-PL" dirty="0"/>
          </a:p>
          <a:p>
            <a:pPr>
              <a:spcBef>
                <a:spcPct val="50000"/>
              </a:spcBef>
            </a:pPr>
            <a:r>
              <a:rPr lang="pl-PL" altLang="pl-PL" dirty="0"/>
              <a:t>Z- zysk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P – przychody</a:t>
            </a:r>
          </a:p>
          <a:p>
            <a:pPr>
              <a:spcBef>
                <a:spcPct val="50000"/>
              </a:spcBef>
            </a:pPr>
            <a:r>
              <a:rPr lang="pl-PL" altLang="pl-PL" dirty="0" err="1"/>
              <a:t>Kc</a:t>
            </a:r>
            <a:r>
              <a:rPr lang="pl-PL" altLang="pl-PL" dirty="0"/>
              <a:t> – koszty całkowite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7209AF-489D-4A3D-82BE-F6AAC8558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66931"/>
            <a:ext cx="2789583" cy="1069104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pl-PL" altLang="pl-PL" dirty="0"/>
              <a:t>Przychody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CF18F35D-6387-4D5C-8A6E-E6C1B9FB8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81201"/>
            <a:ext cx="57150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dirty="0"/>
              <a:t> UTARG (U)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dirty="0"/>
              <a:t> ODSETKI BANKOWE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l-PL" altLang="pl-PL" dirty="0"/>
              <a:t> KWOTY ZE SPRZEDAŻY MAJĄTKU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1FCD7BBD-7B77-4A42-A922-2A8BD5FE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739" y="3745468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Najczęściej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04B95DA8-2BC6-46A4-B620-037014F0A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1295400" cy="304800"/>
          </a:xfrm>
          <a:prstGeom prst="right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150" name="WordArt 6">
            <a:extLst>
              <a:ext uri="{FF2B5EF4-FFF2-40B4-BE49-F238E27FC236}">
                <a16:creationId xmlns:a16="http://schemas.microsoft.com/office/drawing/2014/main" id="{89D3D9CB-9DF6-4E8E-BE01-38A06130FB4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44210" y="3676471"/>
            <a:ext cx="1076325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 = U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C8CF55ED-58F1-4BCC-873D-8696F4584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808" y="4869912"/>
            <a:ext cx="5562600" cy="120032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dirty="0"/>
              <a:t>U = Q * C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Q – liczba sprzedanych produktów</a:t>
            </a:r>
          </a:p>
          <a:p>
            <a:pPr>
              <a:spcBef>
                <a:spcPct val="50000"/>
              </a:spcBef>
            </a:pPr>
            <a:r>
              <a:rPr lang="pl-PL" altLang="pl-PL" dirty="0"/>
              <a:t>C – cena jednostkowa produktu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5998C6-1713-4B32-AE67-F34EE4571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2073965" cy="1000676"/>
          </a:xfr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altLang="pl-PL" dirty="0"/>
              <a:t>KOSZTY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74683D0D-0071-4E9D-8D2E-D5A8D06C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905001"/>
            <a:ext cx="708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/>
              <a:t>Kc – koszty całkowite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Ks – koszty stałe ( nie zależą od wielkości produkcji )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Kz – koszty zmienne ( zależą od wielkości produkcji )</a:t>
            </a:r>
          </a:p>
        </p:txBody>
      </p:sp>
      <p:graphicFrame>
        <p:nvGraphicFramePr>
          <p:cNvPr id="1028" name="Object 4">
            <a:extLst>
              <a:ext uri="{FF2B5EF4-FFF2-40B4-BE49-F238E27FC236}">
                <a16:creationId xmlns:a16="http://schemas.microsoft.com/office/drawing/2014/main" id="{8913A2C4-536F-40FA-B7C6-49DBAEC6BB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1" y="4038601"/>
          <a:ext cx="370681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ównanie" r:id="rId3" imgW="1257120" imgH="444240" progId="Equation.3">
                  <p:embed/>
                </p:oleObj>
              </mc:Choice>
              <mc:Fallback>
                <p:oleObj name="Równanie" r:id="rId3" imgW="1257120" imgH="444240" progId="Equation.3">
                  <p:embed/>
                  <p:pic>
                    <p:nvPicPr>
                      <p:cNvPr id="1028" name="Object 4">
                        <a:extLst>
                          <a:ext uri="{FF2B5EF4-FFF2-40B4-BE49-F238E27FC236}">
                            <a16:creationId xmlns:a16="http://schemas.microsoft.com/office/drawing/2014/main" id="{8913A2C4-536F-40FA-B7C6-49DBAEC6BB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4038601"/>
                        <a:ext cx="3706813" cy="1311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 cmpd="dbl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>
            <a:extLst>
              <a:ext uri="{FF2B5EF4-FFF2-40B4-BE49-F238E27FC236}">
                <a16:creationId xmlns:a16="http://schemas.microsoft.com/office/drawing/2014/main" id="{C173C6F3-22C7-46FE-91B7-F03E36CA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867400"/>
            <a:ext cx="693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/>
              <a:t>K j – koszt jednostkowy, Wp – wielkość produkcji</a:t>
            </a:r>
          </a:p>
        </p:txBody>
      </p:sp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C01E6D6B-082F-4E11-A546-502616D31A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37339" y="850900"/>
          <a:ext cx="24717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ównanie" r:id="rId5" imgW="838080" imgH="228600" progId="Equation.3">
                  <p:embed/>
                </p:oleObj>
              </mc:Choice>
              <mc:Fallback>
                <p:oleObj name="Równanie" r:id="rId5" imgW="838080" imgH="228600" progId="Equation.3">
                  <p:embed/>
                  <p:pic>
                    <p:nvPicPr>
                      <p:cNvPr id="1031" name="Object 7">
                        <a:extLst>
                          <a:ext uri="{FF2B5EF4-FFF2-40B4-BE49-F238E27FC236}">
                            <a16:creationId xmlns:a16="http://schemas.microsoft.com/office/drawing/2014/main" id="{C01E6D6B-082F-4E11-A546-502616D31A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9" y="850900"/>
                        <a:ext cx="2471737" cy="67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 cmpd="dbl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45DF63F-8EA3-424B-BBF1-40CC777E2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514530"/>
            <a:ext cx="7772400" cy="628470"/>
          </a:xfrm>
        </p:spPr>
        <p:txBody>
          <a:bodyPr>
            <a:normAutofit fontScale="90000"/>
          </a:bodyPr>
          <a:lstStyle/>
          <a:p>
            <a:r>
              <a:rPr lang="pl-PL" altLang="pl-PL" dirty="0"/>
              <a:t>2) Rachunek zysków i strat.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6DB07C3-A9BF-4835-88D2-A273A6125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6324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/>
              <a:t>Przychody ze sprzedaży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( - ) Koszty uzyskania przychodu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7D73725-11D3-4353-9DE5-699E2E836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362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82AC2355-B4EF-41A5-86F8-E03CC9CD1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667001"/>
            <a:ext cx="632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b="1"/>
              <a:t>WYNIK SPRZEDAŻY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( + ) Zyski nadzwyczajne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( - ) Straty nadzwyczajne</a:t>
            </a:r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61F1D366-6E06-4C4C-A3CD-51CA70BBD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4958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D1C47769-D4B4-421A-991D-C7A35BB7B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724400"/>
            <a:ext cx="6324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b="1"/>
              <a:t>WYNIK FINANSOWY BRUTTO</a:t>
            </a:r>
          </a:p>
          <a:p>
            <a:pPr>
              <a:spcBef>
                <a:spcPct val="50000"/>
              </a:spcBef>
            </a:pPr>
            <a:r>
              <a:rPr lang="pl-PL" altLang="pl-PL"/>
              <a:t>( - ) Podatek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CCFF2994-B03E-4CF2-BA74-EAE9FF85F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8674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138677D2-D5FD-42DB-91DC-CE02FA808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096000"/>
            <a:ext cx="632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b="1">
                <a:solidFill>
                  <a:schemeClr val="accent2"/>
                </a:solidFill>
              </a:rPr>
              <a:t>WYNIK FINANSOWY NETTO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  <p:bldP spid="7175" grpId="0" autoUpdateAnimBg="0"/>
      <p:bldP spid="71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4E212F7-11F3-4FE9-98B7-24B47901C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/>
              <a:t>3) Pozostałe cele przedsiębiorstwa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72950952-5811-47D9-8880-43F620CF6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14601"/>
            <a:ext cx="2895600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Wzrost wartości firmy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Wzrost udziału w rynku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pl-PL" dirty="0"/>
              <a:t>Przetrwanie na rynku</a:t>
            </a:r>
          </a:p>
        </p:txBody>
      </p:sp>
      <p:sp>
        <p:nvSpPr>
          <p:cNvPr id="2" name="Strzałka: w lewo 1">
            <a:extLst>
              <a:ext uri="{FF2B5EF4-FFF2-40B4-BE49-F238E27FC236}">
                <a16:creationId xmlns:a16="http://schemas.microsoft.com/office/drawing/2014/main" id="{F8934126-EB4B-47FF-85DB-E47DE9B2FEC6}"/>
              </a:ext>
            </a:extLst>
          </p:cNvPr>
          <p:cNvSpPr/>
          <p:nvPr/>
        </p:nvSpPr>
        <p:spPr>
          <a:xfrm>
            <a:off x="6573078" y="2637183"/>
            <a:ext cx="4108174" cy="10777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44_TF78438558" id="{AF5DE35A-A7E7-4CE9-8E14-D8D2309AE019}" vid="{1EE5695F-158A-4AF9-B1EC-53C8ABE7BDB0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Panoramiczny</PresentationFormat>
  <Paragraphs>37</Paragraphs>
  <Slides>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Century Gothic</vt:lpstr>
      <vt:lpstr>Garamond</vt:lpstr>
      <vt:lpstr>Impact</vt:lpstr>
      <vt:lpstr>SavonVTI</vt:lpstr>
      <vt:lpstr>Microsoft Equation 3.0</vt:lpstr>
      <vt:lpstr>Cele przedsiębiorstwa.</vt:lpstr>
      <vt:lpstr>1) Główny cel przedsiębiorstwa.</vt:lpstr>
      <vt:lpstr>Przychody</vt:lpstr>
      <vt:lpstr>KOSZTY</vt:lpstr>
      <vt:lpstr>2) Rachunek zysków i strat.</vt:lpstr>
      <vt:lpstr>3) Pozostałe cele przedsiębiorstwa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2020-03-16T09:50:35Z</dcterms:created>
  <dcterms:modified xsi:type="dcterms:W3CDTF">2020-03-16T10:25:44Z</dcterms:modified>
</cp:coreProperties>
</file>